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430" r:id="rId2"/>
    <p:sldId id="470" r:id="rId3"/>
    <p:sldId id="277" r:id="rId4"/>
    <p:sldId id="535" r:id="rId5"/>
    <p:sldId id="536" r:id="rId6"/>
    <p:sldId id="537" r:id="rId7"/>
    <p:sldId id="538" r:id="rId8"/>
    <p:sldId id="539" r:id="rId9"/>
    <p:sldId id="540" r:id="rId10"/>
    <p:sldId id="541" r:id="rId1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2" autoAdjust="0"/>
  </p:normalViewPr>
  <p:slideViewPr>
    <p:cSldViewPr snapToObjects="1">
      <p:cViewPr varScale="1">
        <p:scale>
          <a:sx n="57" d="100"/>
          <a:sy n="57" d="100"/>
        </p:scale>
        <p:origin x="147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13868CA-DAE9-4EA7-9335-B8F5034515FB}" type="datetime1">
              <a:rPr lang="en-US" altLang="en-US"/>
              <a:pPr>
                <a:defRPr/>
              </a:pPr>
              <a:t>5/19/2022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892677-7964-4DFC-9017-B0A0416FA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FA6645-CBAC-4EFD-B0C7-31A86B094BD8}" type="datetime1">
              <a:rPr lang="en-US" altLang="en-US"/>
              <a:pPr>
                <a:defRPr/>
              </a:pPr>
              <a:t>5/19/2022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AAC91F-DA77-46F0-AB00-FA37D8FCB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2B5C7-AB45-4537-B522-62FCAE1E72F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6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15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300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47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29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937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165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04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8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F2D1E7-4889-4910-B210-695418BE5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9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31F5D7-8662-494B-859D-BC75C9A38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70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96049-9D88-4364-A6E9-3E38065C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AD6F-F97A-4CD5-8CC1-09CBC680ACE5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C192D-CFA0-4C65-B589-4E918F6E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05144-0C5C-4F8C-8E00-482D4026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2170-2C6C-4688-8E3E-9E56A600B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4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413"/>
            <a:ext cx="9144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8" r:id="rId3"/>
    <p:sldLayoutId id="2147483699" r:id="rId4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" y="11079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9144000" cy="16764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CLASSIFICATION OF SIGNIFICANT WATER RESOURCES AND DETERMINATION OF RESOURCE QUALITY OBJECTIVES FOR WATER RESOURCES IN THE USUTU TO MHLATHUZE CATCHMENTS </a:t>
            </a:r>
            <a:r>
              <a:rPr lang="en-US" altLang="en-US" sz="1800" b="1" dirty="0"/>
              <a:t>(WP11387)</a:t>
            </a:r>
            <a:br>
              <a:rPr lang="en-US" sz="1800" b="1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endParaRPr lang="en-US" sz="1800" b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860" y="4020766"/>
            <a:ext cx="6400800" cy="1752600"/>
          </a:xfrm>
        </p:spPr>
        <p:txBody>
          <a:bodyPr/>
          <a:lstStyle/>
          <a:p>
            <a:r>
              <a:rPr lang="en-US" sz="2000" b="1" dirty="0">
                <a:solidFill>
                  <a:srgbClr val="FFFF00"/>
                </a:solidFill>
              </a:rPr>
              <a:t>Project Steering Committee 1, Virtual: </a:t>
            </a:r>
            <a:r>
              <a:rPr lang="en-ZA" sz="2000" b="1" dirty="0">
                <a:solidFill>
                  <a:srgbClr val="FFFF00"/>
                </a:solidFill>
              </a:rPr>
              <a:t>7 June 2022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3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DCFC81E-C47E-09A3-647A-418F37FE2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7" t="12722" r="28333" b="13035"/>
          <a:stretch/>
        </p:blipFill>
        <p:spPr>
          <a:xfrm>
            <a:off x="2438400" y="1018320"/>
            <a:ext cx="4114800" cy="4801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W7 (</a:t>
            </a:r>
            <a:r>
              <a:rPr lang="en-US" sz="2400" b="1" dirty="0" err="1">
                <a:solidFill>
                  <a:srgbClr val="002060"/>
                </a:solidFill>
              </a:rPr>
              <a:t>Kosi</a:t>
            </a:r>
            <a:r>
              <a:rPr lang="en-US" sz="2400" b="1" dirty="0">
                <a:solidFill>
                  <a:srgbClr val="002060"/>
                </a:solidFill>
              </a:rPr>
              <a:t> &amp; Sibaya): SCI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19827518">
            <a:off x="2540663" y="4006407"/>
            <a:ext cx="842874" cy="134971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10800000">
            <a:off x="5586765" y="2425524"/>
            <a:ext cx="1323022" cy="18012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9ADE5F-C936-7F17-8C79-7F9FEEF49871}"/>
              </a:ext>
            </a:extLst>
          </p:cNvPr>
          <p:cNvSpPr/>
          <p:nvPr/>
        </p:nvSpPr>
        <p:spPr>
          <a:xfrm>
            <a:off x="242721" y="3607578"/>
            <a:ext cx="2609913" cy="93262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W70-b (Sibaya)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6377980" y="2072243"/>
            <a:ext cx="2494674" cy="88667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W70-a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Kosi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Dense rural area.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RU W70-1 &amp; 2: High</a:t>
            </a:r>
          </a:p>
        </p:txBody>
      </p:sp>
    </p:spTree>
    <p:extLst>
      <p:ext uri="{BB962C8B-B14F-4D97-AF65-F5344CB8AC3E}">
        <p14:creationId xmlns:p14="http://schemas.microsoft.com/office/powerpoint/2010/main" val="303592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3CF3EE-363B-1D29-D5A1-BD81B683F38B}"/>
              </a:ext>
            </a:extLst>
          </p:cNvPr>
          <p:cNvSpPr txBox="1"/>
          <p:nvPr/>
        </p:nvSpPr>
        <p:spPr>
          <a:xfrm>
            <a:off x="1219200" y="990600"/>
            <a:ext cx="6858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b="1" dirty="0"/>
              <a:t>8.2.3 Socio-cultural Importance</a:t>
            </a:r>
          </a:p>
          <a:p>
            <a:pPr algn="ctr"/>
            <a:endParaRPr lang="en-ZA" sz="4000" b="1" dirty="0"/>
          </a:p>
          <a:p>
            <a:pPr algn="ctr"/>
            <a:r>
              <a:rPr lang="en-ZA" sz="2800" b="1" dirty="0"/>
              <a:t>Greg Huggins</a:t>
            </a:r>
          </a:p>
          <a:p>
            <a:pPr algn="ctr"/>
            <a:r>
              <a:rPr lang="en-ZA" sz="2800" b="1" dirty="0"/>
              <a:t>Nomad Consulting</a:t>
            </a:r>
          </a:p>
        </p:txBody>
      </p:sp>
    </p:spTree>
    <p:extLst>
      <p:ext uri="{BB962C8B-B14F-4D97-AF65-F5344CB8AC3E}">
        <p14:creationId xmlns:p14="http://schemas.microsoft.com/office/powerpoint/2010/main" val="39358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lnSpc>
                <a:spcPct val="110000"/>
              </a:lnSpc>
              <a:spcBef>
                <a:spcPct val="20000"/>
              </a:spcBef>
              <a:defRPr sz="1200" b="1" kern="120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2323DC6-9A88-4698-A4E8-44AD558C8DBD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3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ZA" sz="2400" dirty="0"/>
              <a:t>Ecological Goods and Services are identified.</a:t>
            </a:r>
          </a:p>
          <a:p>
            <a:r>
              <a:rPr lang="en-ZA" sz="2400" dirty="0"/>
              <a:t>An analysis of the EGSA provides an understanding of the Socio-Cultural Importance of the system.</a:t>
            </a:r>
          </a:p>
          <a:p>
            <a:r>
              <a:rPr lang="en-ZA" sz="2400" dirty="0"/>
              <a:t>A system based on an analysis of a set of identified characteristics is used to generate an overall  score for each SQ</a:t>
            </a:r>
          </a:p>
          <a:p>
            <a:pPr marL="0" indent="0">
              <a:buNone/>
            </a:pPr>
            <a:r>
              <a:rPr lang="en-ZA" sz="2400" dirty="0"/>
              <a:t>		Ritual use, </a:t>
            </a:r>
          </a:p>
          <a:p>
            <a:pPr marL="0" indent="0">
              <a:buNone/>
            </a:pPr>
            <a:r>
              <a:rPr lang="en-ZA" sz="2400" dirty="0"/>
              <a:t>		Aesthetic qualities, </a:t>
            </a:r>
          </a:p>
          <a:p>
            <a:pPr marL="0" indent="0">
              <a:buNone/>
            </a:pPr>
            <a:r>
              <a:rPr lang="en-ZA" sz="2400" dirty="0"/>
              <a:t>		Resource dependence, </a:t>
            </a:r>
          </a:p>
          <a:p>
            <a:pPr marL="0" indent="0">
              <a:buNone/>
            </a:pPr>
            <a:r>
              <a:rPr lang="en-ZA" sz="2400" dirty="0"/>
              <a:t>		Recreational use, </a:t>
            </a:r>
          </a:p>
          <a:p>
            <a:pPr marL="0" indent="0">
              <a:buNone/>
            </a:pPr>
            <a:r>
              <a:rPr lang="en-ZA" sz="2400" dirty="0"/>
              <a:t>		Historical importance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E65E7-6EC5-FB85-BA64-BCAF99CDEE1B}"/>
              </a:ext>
            </a:extLst>
          </p:cNvPr>
          <p:cNvSpPr txBox="1"/>
          <p:nvPr/>
        </p:nvSpPr>
        <p:spPr>
          <a:xfrm>
            <a:off x="248457" y="322927"/>
            <a:ext cx="836214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SOCIO-CULTURAL IMPORTANCE (SCI)</a:t>
            </a:r>
            <a:br>
              <a:rPr lang="en-US" sz="2400" b="1" dirty="0">
                <a:solidFill>
                  <a:srgbClr val="002060"/>
                </a:solidFill>
              </a:rPr>
            </a:br>
            <a:endParaRPr lang="en-GB" sz="2100" b="1" dirty="0"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947977-1C13-9259-3F07-718120FC9F7D}"/>
              </a:ext>
            </a:extLst>
          </p:cNvPr>
          <p:cNvCxnSpPr/>
          <p:nvPr/>
        </p:nvCxnSpPr>
        <p:spPr>
          <a:xfrm>
            <a:off x="381000" y="12954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761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8DCE8-8733-450F-9D04-D1F7969F6F2F}"/>
              </a:ext>
            </a:extLst>
          </p:cNvPr>
          <p:cNvSpPr txBox="1"/>
          <p:nvPr/>
        </p:nvSpPr>
        <p:spPr>
          <a:xfrm>
            <a:off x="438615" y="1524000"/>
            <a:ext cx="89154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ZA" b="1" dirty="0">
                <a:solidFill>
                  <a:prstClr val="black"/>
                </a:solidFill>
                <a:cs typeface="Arial" panose="020B0604020202020204" pitchFamily="34" charset="0"/>
              </a:rPr>
              <a:t>A weighted score is calculated from 0 – 5:</a:t>
            </a:r>
          </a:p>
          <a:p>
            <a:endParaRPr lang="en-ZA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ZA" b="1" dirty="0">
                <a:solidFill>
                  <a:prstClr val="black"/>
                </a:solidFill>
                <a:cs typeface="Arial" panose="020B0604020202020204" pitchFamily="34" charset="0"/>
              </a:rPr>
              <a:t>0 - .99		Very Low</a:t>
            </a:r>
          </a:p>
          <a:p>
            <a:r>
              <a:rPr lang="en-ZA" b="1" dirty="0">
                <a:solidFill>
                  <a:prstClr val="black"/>
                </a:solidFill>
                <a:cs typeface="Arial" panose="020B0604020202020204" pitchFamily="34" charset="0"/>
              </a:rPr>
              <a:t>1 – 1.99	Low</a:t>
            </a:r>
          </a:p>
          <a:p>
            <a:r>
              <a:rPr lang="en-ZA" b="1" dirty="0">
                <a:solidFill>
                  <a:prstClr val="black"/>
                </a:solidFill>
                <a:cs typeface="Arial" panose="020B0604020202020204" pitchFamily="34" charset="0"/>
              </a:rPr>
              <a:t>2 – 2.99	Moderate</a:t>
            </a:r>
          </a:p>
          <a:p>
            <a:r>
              <a:rPr lang="en-ZA" b="1" dirty="0">
                <a:solidFill>
                  <a:prstClr val="black"/>
                </a:solidFill>
                <a:cs typeface="Arial" panose="020B0604020202020204" pitchFamily="34" charset="0"/>
              </a:rPr>
              <a:t>3 – 3.99	High</a:t>
            </a:r>
          </a:p>
          <a:p>
            <a:r>
              <a:rPr lang="en-ZA" b="1" dirty="0">
                <a:solidFill>
                  <a:prstClr val="black"/>
                </a:solidFill>
                <a:cs typeface="Arial" panose="020B0604020202020204" pitchFamily="34" charset="0"/>
              </a:rPr>
              <a:t>4 – 5		Very High</a:t>
            </a:r>
          </a:p>
          <a:p>
            <a:endParaRPr lang="en-ZA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ZA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5DE134-A0DB-5D92-7ABB-0CAB051310AB}"/>
              </a:ext>
            </a:extLst>
          </p:cNvPr>
          <p:cNvCxnSpPr/>
          <p:nvPr/>
        </p:nvCxnSpPr>
        <p:spPr>
          <a:xfrm>
            <a:off x="457200" y="10668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0055E1-FD59-4ACC-B59D-994FDA4AEFEC}"/>
              </a:ext>
            </a:extLst>
          </p:cNvPr>
          <p:cNvSpPr txBox="1"/>
          <p:nvPr/>
        </p:nvSpPr>
        <p:spPr>
          <a:xfrm>
            <a:off x="248457" y="322927"/>
            <a:ext cx="836214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SOCIO-CULTURAL IMPORTANCE (SCI) (</a:t>
            </a:r>
            <a:r>
              <a:rPr lang="en-US" sz="2800" b="1" dirty="0" err="1">
                <a:solidFill>
                  <a:srgbClr val="002060"/>
                </a:solidFill>
              </a:rPr>
              <a:t>cont</a:t>
            </a:r>
            <a:r>
              <a:rPr lang="en-US" sz="2800" b="1" dirty="0">
                <a:solidFill>
                  <a:srgbClr val="002060"/>
                </a:solidFill>
              </a:rPr>
              <a:t>)</a:t>
            </a:r>
            <a:br>
              <a:rPr lang="en-US" sz="2400" b="1" dirty="0">
                <a:solidFill>
                  <a:srgbClr val="002060"/>
                </a:solidFill>
              </a:rPr>
            </a:br>
            <a:endParaRPr lang="en-GB" sz="21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90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43CE82A-856B-6150-E7D3-E98C0E32A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8" t="9948" r="1463" b="9948"/>
          <a:stretch/>
        </p:blipFill>
        <p:spPr>
          <a:xfrm>
            <a:off x="-48802" y="1530884"/>
            <a:ext cx="8924453" cy="5180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W1 (Mhlathuze): SCI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457200" y="611962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E546B4A0-848D-9129-D14D-4506E1279CFB}"/>
              </a:ext>
            </a:extLst>
          </p:cNvPr>
          <p:cNvSpPr/>
          <p:nvPr/>
        </p:nvSpPr>
        <p:spPr>
          <a:xfrm rot="7423035">
            <a:off x="919120" y="2072290"/>
            <a:ext cx="938227" cy="141569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9645782">
            <a:off x="1733701" y="5610937"/>
            <a:ext cx="758836" cy="22125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A676CD-C816-171B-88A6-C642E9F98E40}"/>
              </a:ext>
            </a:extLst>
          </p:cNvPr>
          <p:cNvSpPr/>
          <p:nvPr/>
        </p:nvSpPr>
        <p:spPr>
          <a:xfrm>
            <a:off x="139811" y="388570"/>
            <a:ext cx="3188013" cy="168664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IUA W12-a_(Upper Mhlathuze)</a:t>
            </a:r>
            <a:r>
              <a: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Heart of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Shaka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and Zulu Kingdom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RU W12-2 &amp; 12-4: High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33414" y="5144421"/>
            <a:ext cx="1905000" cy="161765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W11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Matigulu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Tribal trust land. 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RU W11-2 &amp; 3: High.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8B4728-CBBD-4CA8-4523-C972C4C04386}"/>
              </a:ext>
            </a:extLst>
          </p:cNvPr>
          <p:cNvSpPr/>
          <p:nvPr/>
        </p:nvSpPr>
        <p:spPr>
          <a:xfrm rot="14787145">
            <a:off x="4652521" y="5647114"/>
            <a:ext cx="1157564" cy="203716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AC4D93-EA9F-D8CD-B61C-3392310161F5}"/>
              </a:ext>
            </a:extLst>
          </p:cNvPr>
          <p:cNvSpPr/>
          <p:nvPr/>
        </p:nvSpPr>
        <p:spPr>
          <a:xfrm>
            <a:off x="4413425" y="5610535"/>
            <a:ext cx="2238157" cy="821842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W13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Mlalazi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Ingonyama</a:t>
            </a: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Trust</a:t>
            </a: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GB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FCFB15B-7593-6627-9BF4-DEB835A5514F}"/>
              </a:ext>
            </a:extLst>
          </p:cNvPr>
          <p:cNvSpPr/>
          <p:nvPr/>
        </p:nvSpPr>
        <p:spPr>
          <a:xfrm rot="6934183">
            <a:off x="4282868" y="2338430"/>
            <a:ext cx="806441" cy="21867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6780999" flipV="1">
            <a:off x="4218738" y="2725055"/>
            <a:ext cx="2405124" cy="231489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6F070A-B225-2E76-BCA2-F29299CEE163}"/>
              </a:ext>
            </a:extLst>
          </p:cNvPr>
          <p:cNvSpPr/>
          <p:nvPr/>
        </p:nvSpPr>
        <p:spPr>
          <a:xfrm>
            <a:off x="4157317" y="594258"/>
            <a:ext cx="5025321" cy="1686642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IUA W12-b_(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Mfule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Mhlatuzane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Nseleni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IUA W12-c (Lower Mhlathuze).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Tribal subsistence farming.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Nkwaleni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valley (commercial farms and land reform) and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Ingonyama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Trust.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14787145">
            <a:off x="7517818" y="3951672"/>
            <a:ext cx="2069794" cy="285132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BB121CC-B5EF-BF5C-D0CD-B8AE104A29FB}"/>
              </a:ext>
            </a:extLst>
          </p:cNvPr>
          <p:cNvSpPr/>
          <p:nvPr/>
        </p:nvSpPr>
        <p:spPr>
          <a:xfrm rot="14787145">
            <a:off x="6782393" y="4203221"/>
            <a:ext cx="1157564" cy="203716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6705601" y="4849923"/>
            <a:ext cx="2404986" cy="1997673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W12-d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Nhlabane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IUA W12-e (</a:t>
            </a:r>
            <a:r>
              <a:rPr lang="en-GB" sz="1800" b="1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Msingazi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Highly congested area and heavily populated.</a:t>
            </a:r>
          </a:p>
        </p:txBody>
      </p:sp>
    </p:spTree>
    <p:extLst>
      <p:ext uri="{BB962C8B-B14F-4D97-AF65-F5344CB8AC3E}">
        <p14:creationId xmlns:p14="http://schemas.microsoft.com/office/powerpoint/2010/main" val="1508650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7D4B8E3-7BC0-6471-7880-674637EDE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39" r="1666" b="15828"/>
          <a:stretch/>
        </p:blipFill>
        <p:spPr>
          <a:xfrm>
            <a:off x="1860" y="-77304"/>
            <a:ext cx="8991600" cy="46064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18E9F-ABF7-0D00-86E9-B327A7D81465}"/>
              </a:ext>
            </a:extLst>
          </p:cNvPr>
          <p:cNvSpPr/>
          <p:nvPr/>
        </p:nvSpPr>
        <p:spPr>
          <a:xfrm>
            <a:off x="37170" y="4114800"/>
            <a:ext cx="1639229" cy="74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W2 (</a:t>
            </a:r>
            <a:r>
              <a:rPr lang="en-US" sz="2400" b="1" dirty="0" err="1">
                <a:solidFill>
                  <a:srgbClr val="002060"/>
                </a:solidFill>
              </a:rPr>
              <a:t>Umfolozi</a:t>
            </a:r>
            <a:r>
              <a:rPr lang="en-US" sz="2400" b="1" dirty="0">
                <a:solidFill>
                  <a:srgbClr val="002060"/>
                </a:solidFill>
              </a:rPr>
              <a:t>): SCI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7596739">
            <a:off x="1601025" y="3782477"/>
            <a:ext cx="1333850" cy="23489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7602778" flipV="1">
            <a:off x="1577002" y="3059934"/>
            <a:ext cx="2839542" cy="212292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7368904">
            <a:off x="6373681" y="2796101"/>
            <a:ext cx="1157564" cy="203716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6408498" y="766725"/>
            <a:ext cx="2710634" cy="197647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W23 (Upper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Umfolozi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incl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Lower White &amp; Black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Umfolozi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61331" y="4438904"/>
            <a:ext cx="6265390" cy="219049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W21 (Upper &amp; Middle White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Umfolozi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South western portion </a:t>
            </a:r>
            <a:r>
              <a:rPr lang="en-GB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Ingonyama</a:t>
            </a: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Trust. Rural settlements.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RU W21-5: High</a:t>
            </a:r>
            <a:endParaRPr lang="en-ZA" sz="1800" b="1" kern="0" dirty="0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IUA W22_(Upper Black 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Umfolozi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Scattered rural homesteads, land claim farms, closer rural settlements and dense settlement proximate </a:t>
            </a: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to Nongoma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RU W22-3, 4, 5: High</a:t>
            </a:r>
          </a:p>
        </p:txBody>
      </p:sp>
    </p:spTree>
    <p:extLst>
      <p:ext uri="{BB962C8B-B14F-4D97-AF65-F5344CB8AC3E}">
        <p14:creationId xmlns:p14="http://schemas.microsoft.com/office/powerpoint/2010/main" val="3113288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FEB48-EF2D-C72C-1DA9-C929AAD0BC06}"/>
              </a:ext>
            </a:extLst>
          </p:cNvPr>
          <p:cNvSpPr/>
          <p:nvPr/>
        </p:nvSpPr>
        <p:spPr>
          <a:xfrm>
            <a:off x="228601" y="5512070"/>
            <a:ext cx="1141482" cy="1305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F17BA06-77FB-AFF1-51B7-B82AF8C2A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7" t="-1303" r="6665" b="1285"/>
          <a:stretch/>
        </p:blipFill>
        <p:spPr>
          <a:xfrm>
            <a:off x="1109054" y="430925"/>
            <a:ext cx="7924800" cy="6467858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>
            <a:off x="3352800" y="3348295"/>
            <a:ext cx="1718654" cy="23489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9062631" flipV="1">
            <a:off x="5140327" y="5749434"/>
            <a:ext cx="1617669" cy="19746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5400000">
            <a:off x="2012743" y="1459563"/>
            <a:ext cx="1120708" cy="203716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316002" y="2789927"/>
            <a:ext cx="3722597" cy="140764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W31-b (Lower Mkuze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Ingonyama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Trust. Closer settlements bordering private farms and game parks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RU W31-5, 6: High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5D0A49-BF13-C377-18E8-713B7B6DA395}"/>
              </a:ext>
            </a:extLst>
          </p:cNvPr>
          <p:cNvSpPr/>
          <p:nvPr/>
        </p:nvSpPr>
        <p:spPr>
          <a:xfrm>
            <a:off x="4262914" y="4506220"/>
            <a:ext cx="1147286" cy="23489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316003" y="4251337"/>
            <a:ext cx="4766238" cy="97954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W32-a (Upper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Hluhluwe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Denser rural settlement in vicinity of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Sangonya</a:t>
            </a: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W32-2: High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19062631">
            <a:off x="4821375" y="5156919"/>
            <a:ext cx="2743755" cy="13466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3B04-B737-21D1-1BC8-A6F07DF37E55}"/>
              </a:ext>
            </a:extLst>
          </p:cNvPr>
          <p:cNvSpPr/>
          <p:nvPr/>
        </p:nvSpPr>
        <p:spPr>
          <a:xfrm>
            <a:off x="0" y="5284645"/>
            <a:ext cx="6019800" cy="1480325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W32-b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Nyalezi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&amp; </a:t>
            </a:r>
            <a:r>
              <a:rPr lang="en-GB" sz="1800" b="1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Mzinene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Southern portion: Denser rural settlement in vicinity of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KwaSithole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&amp;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Ensolweni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Dense rural &amp; closer settlement, virtually all within the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Ingonyama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areas,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Shikishela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 Northern portion includes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Ingonyama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Trust.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C43711-2603-02B1-A45E-6106BD40041B}"/>
              </a:ext>
            </a:extLst>
          </p:cNvPr>
          <p:cNvSpPr/>
          <p:nvPr/>
        </p:nvSpPr>
        <p:spPr>
          <a:xfrm>
            <a:off x="4744641" y="553499"/>
            <a:ext cx="2523437" cy="2705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03" y="1880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W3 (Mkuze): SCI</a:t>
            </a:r>
            <a:endParaRPr lang="en-ZA" sz="2400" b="1" dirty="0">
              <a:solidFill>
                <a:srgbClr val="00206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4B9E4-8289-6AB0-D216-F0A435816BE1}"/>
              </a:ext>
            </a:extLst>
          </p:cNvPr>
          <p:cNvSpPr/>
          <p:nvPr/>
        </p:nvSpPr>
        <p:spPr>
          <a:xfrm>
            <a:off x="3048632" y="571668"/>
            <a:ext cx="2361568" cy="592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91272" y="397471"/>
            <a:ext cx="3109128" cy="729285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W31-a (Upper Mkuze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Ingonyama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Trust.</a:t>
            </a:r>
          </a:p>
        </p:txBody>
      </p:sp>
    </p:spTree>
    <p:extLst>
      <p:ext uri="{BB962C8B-B14F-4D97-AF65-F5344CB8AC3E}">
        <p14:creationId xmlns:p14="http://schemas.microsoft.com/office/powerpoint/2010/main" val="1292443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0E5442E-5400-AF38-BC28-26E357C3D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" t="14650" r="654" b="19174"/>
          <a:stretch/>
        </p:blipFill>
        <p:spPr>
          <a:xfrm>
            <a:off x="59800" y="724277"/>
            <a:ext cx="9024400" cy="4279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W4 (Pongola): SCI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6200000">
            <a:off x="684493" y="5104706"/>
            <a:ext cx="1317898" cy="96085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9062631" flipV="1">
            <a:off x="4323116" y="4410223"/>
            <a:ext cx="1617669" cy="14950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5400000">
            <a:off x="1873278" y="2295246"/>
            <a:ext cx="842874" cy="134971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59800" y="4912522"/>
            <a:ext cx="2543134" cy="94886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W41 (Bivane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Ingonyama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Trust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RU W41-1: High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59801" y="556860"/>
            <a:ext cx="3694240" cy="13716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W42-a (Upper Pongola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Some tribal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trustland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associated with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Ntombe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tributary. Downstream of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Frischgewaard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is tribal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trustland</a:t>
            </a:r>
            <a:endParaRPr lang="en-GB" sz="1800" b="1" kern="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5D0A49-BF13-C377-18E8-713B7B6DA395}"/>
              </a:ext>
            </a:extLst>
          </p:cNvPr>
          <p:cNvSpPr/>
          <p:nvPr/>
        </p:nvSpPr>
        <p:spPr>
          <a:xfrm rot="6582966">
            <a:off x="4278850" y="2556621"/>
            <a:ext cx="1147286" cy="128365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3913024" y="724277"/>
            <a:ext cx="3249776" cy="170339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W42-b (Middle Pongola, Ithala)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Mostly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Ingonyama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Trust and Tribal Trust areas. Dense settlement in lower part of catchment.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15181010">
            <a:off x="7328186" y="4742955"/>
            <a:ext cx="2205543" cy="18012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3B04-B737-21D1-1BC8-A6F07DF37E55}"/>
              </a:ext>
            </a:extLst>
          </p:cNvPr>
          <p:cNvSpPr/>
          <p:nvPr/>
        </p:nvSpPr>
        <p:spPr>
          <a:xfrm>
            <a:off x="3039225" y="4540865"/>
            <a:ext cx="2783249" cy="124661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W44 (Middle Pongola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9ADE5F-C936-7F17-8C79-7F9FEEF49871}"/>
              </a:ext>
            </a:extLst>
          </p:cNvPr>
          <p:cNvSpPr/>
          <p:nvPr/>
        </p:nvSpPr>
        <p:spPr>
          <a:xfrm>
            <a:off x="6281067" y="4174246"/>
            <a:ext cx="2803133" cy="119909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W45 (Lower Pongola Floodplain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Tribal trust areas.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RU W45-1: High</a:t>
            </a:r>
          </a:p>
        </p:txBody>
      </p:sp>
    </p:spTree>
    <p:extLst>
      <p:ext uri="{BB962C8B-B14F-4D97-AF65-F5344CB8AC3E}">
        <p14:creationId xmlns:p14="http://schemas.microsoft.com/office/powerpoint/2010/main" val="1496052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FCC9A0DC-7D16-AE80-2D0A-3ECA62EA9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" t="11114" r="41666" b="11114"/>
          <a:stretch/>
        </p:blipFill>
        <p:spPr>
          <a:xfrm>
            <a:off x="1883251" y="688071"/>
            <a:ext cx="5268485" cy="5029201"/>
          </a:xfrm>
          <a:prstGeom prst="rect">
            <a:avLst/>
          </a:prstGeom>
        </p:spPr>
      </p:pic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F4C970A8-F824-C84F-2F13-C0F8B2399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67" t="43032" r="844" b="29141"/>
          <a:stretch/>
        </p:blipFill>
        <p:spPr>
          <a:xfrm>
            <a:off x="6734141" y="3655328"/>
            <a:ext cx="2362200" cy="1845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W5 (Usutu): SCI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9588813">
            <a:off x="1481563" y="1714666"/>
            <a:ext cx="1317897" cy="173655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9062631" flipV="1">
            <a:off x="1280349" y="3589446"/>
            <a:ext cx="1617669" cy="14950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2110279">
            <a:off x="1594991" y="4269039"/>
            <a:ext cx="842874" cy="134971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-36349" y="3311425"/>
            <a:ext cx="2052777" cy="144434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W51 (W5 Upstream Major Dams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Some denser settlements</a:t>
            </a:r>
            <a:endParaRPr lang="en-GB" sz="1800" b="1" kern="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5D0A49-BF13-C377-18E8-713B7B6DA395}"/>
              </a:ext>
            </a:extLst>
          </p:cNvPr>
          <p:cNvSpPr/>
          <p:nvPr/>
        </p:nvSpPr>
        <p:spPr>
          <a:xfrm rot="8565687">
            <a:off x="4118842" y="1834371"/>
            <a:ext cx="1943018" cy="263767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65515" y="990600"/>
            <a:ext cx="2286000" cy="158202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36000" rIns="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W53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Mpuluzi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&amp;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Lusushwana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Dense tribal trust areas on border of Eswatini.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5400000">
            <a:off x="7733933" y="3882879"/>
            <a:ext cx="1323022" cy="18012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9ADE5F-C936-7F17-8C79-7F9FEEF49871}"/>
              </a:ext>
            </a:extLst>
          </p:cNvPr>
          <p:cNvSpPr/>
          <p:nvPr/>
        </p:nvSpPr>
        <p:spPr>
          <a:xfrm>
            <a:off x="6201811" y="2762109"/>
            <a:ext cx="2894530" cy="109862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W57 (Lower Usutu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5534349" y="521399"/>
            <a:ext cx="3561992" cy="146699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W52 (W5 Downstream major dams and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Hlelo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Some scattered rural tribal trust areas in upper areas.</a:t>
            </a:r>
          </a:p>
        </p:txBody>
      </p:sp>
    </p:spTree>
    <p:extLst>
      <p:ext uri="{BB962C8B-B14F-4D97-AF65-F5344CB8AC3E}">
        <p14:creationId xmlns:p14="http://schemas.microsoft.com/office/powerpoint/2010/main" val="153647882"/>
      </p:ext>
    </p:extLst>
  </p:cSld>
  <p:clrMapOvr>
    <a:masterClrMapping/>
  </p:clrMapOvr>
</p:sld>
</file>

<file path=ppt/theme/theme1.xml><?xml version="1.0" encoding="utf-8"?>
<a:theme xmlns:a="http://schemas.openxmlformats.org/drawingml/2006/main" name="CO-BRANDED DHS &amp; DW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CO-BRANDED DHS &amp; DWS PRESENTATION.pot</Template>
  <TotalTime>10250</TotalTime>
  <Words>770</Words>
  <Application>Microsoft Office PowerPoint</Application>
  <PresentationFormat>On-screen Show (4:3)</PresentationFormat>
  <Paragraphs>96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CO-BRANDED DHS &amp; DWS PRESENTATION</vt:lpstr>
      <vt:lpstr>CLASSIFICATION OF SIGNIFICANT WATER RESOURCES AND DETERMINATION OF RESOURCE QUALITY OBJECTIVES FOR WATER RESOURCES IN THE USUTU TO MHLATHUZE CATCHMENTS (WP11387)  </vt:lpstr>
      <vt:lpstr>PowerPoint Presentation</vt:lpstr>
      <vt:lpstr>PowerPoint Presentation</vt:lpstr>
      <vt:lpstr>PowerPoint Presentation</vt:lpstr>
      <vt:lpstr>W1 (Mhlathuze): SCI</vt:lpstr>
      <vt:lpstr>W2 (Umfolozi): SCI</vt:lpstr>
      <vt:lpstr>W3 (Mkuze): SCI</vt:lpstr>
      <vt:lpstr>W4 (Pongola): SCI</vt:lpstr>
      <vt:lpstr>W5 (Usutu): SCI</vt:lpstr>
      <vt:lpstr>W7 (Kosi &amp; Sibaya): SCI</vt:lpstr>
    </vt:vector>
  </TitlesOfParts>
  <Company>Department of Housing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DOH 3</dc:creator>
  <cp:lastModifiedBy>Delana Louw</cp:lastModifiedBy>
  <cp:revision>368</cp:revision>
  <dcterms:created xsi:type="dcterms:W3CDTF">2013-08-12T09:46:59Z</dcterms:created>
  <dcterms:modified xsi:type="dcterms:W3CDTF">2022-05-19T10:32:00Z</dcterms:modified>
</cp:coreProperties>
</file>